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6" r:id="rId3"/>
  </p:sldIdLst>
  <p:sldSz cx="6858000" cy="9903460" type="A4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8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3118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2356781" y="1279525"/>
            <a:ext cx="239208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910482"/>
            <a:ext cx="5143500" cy="3158236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45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1683"/>
            <a:ext cx="5143500" cy="239107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71488" y="796480"/>
            <a:ext cx="5915025" cy="8027679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31" y="373219"/>
            <a:ext cx="5915025" cy="1914238"/>
          </a:xfrm>
        </p:spPr>
        <p:txBody>
          <a:bodyPr anchor="ctr" anchorCtr="0">
            <a:normAutofit/>
          </a:bodyPr>
          <a:lstStyle>
            <a:lvl1pPr>
              <a:defRPr sz="33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331" y="2636375"/>
            <a:ext cx="5915025" cy="6283743"/>
          </a:xfrm>
        </p:spPr>
        <p:txBody>
          <a:bodyPr>
            <a:normAutofit/>
          </a:bodyPr>
          <a:lstStyle>
            <a:lvl1pPr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5416719"/>
            <a:ext cx="5536763" cy="1171926"/>
          </a:xfrm>
        </p:spPr>
        <p:txBody>
          <a:bodyPr anchor="b">
            <a:noAutofit/>
          </a:bodyPr>
          <a:lstStyle>
            <a:lvl1pPr>
              <a:defRPr sz="45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57316"/>
            <a:ext cx="4118372" cy="93513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31" y="373219"/>
            <a:ext cx="5915025" cy="1914238"/>
          </a:xfrm>
        </p:spPr>
        <p:txBody>
          <a:bodyPr>
            <a:normAutofit/>
          </a:bodyPr>
          <a:lstStyle>
            <a:lvl1pPr>
              <a:defRPr sz="33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4331" y="2636375"/>
            <a:ext cx="2914650" cy="628374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4706" y="2636375"/>
            <a:ext cx="2914650" cy="628374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1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275"/>
            <a:ext cx="5915025" cy="1914238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519889"/>
            <a:ext cx="2901255" cy="1189807"/>
          </a:xfrm>
        </p:spPr>
        <p:txBody>
          <a:bodyPr anchor="b"/>
          <a:lstStyle>
            <a:lvl1pPr marL="0" indent="0">
              <a:buNone/>
              <a:defRPr sz="18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777187"/>
            <a:ext cx="2901255" cy="51612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519889"/>
            <a:ext cx="2915543" cy="1189807"/>
          </a:xfrm>
        </p:spPr>
        <p:txBody>
          <a:bodyPr anchor="b"/>
          <a:lstStyle>
            <a:lvl1pPr marL="0" indent="0">
              <a:buNone/>
              <a:defRPr sz="18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777187"/>
            <a:ext cx="2915543" cy="5161272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3994682"/>
            <a:ext cx="5915025" cy="1914238"/>
          </a:xfrm>
        </p:spPr>
        <p:txBody>
          <a:bodyPr>
            <a:normAutofit/>
          </a:bodyPr>
          <a:lstStyle>
            <a:lvl1pPr algn="ctr">
              <a:defRPr sz="33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795" y="183400"/>
            <a:ext cx="2342925" cy="2310840"/>
          </a:xfrm>
        </p:spPr>
        <p:txBody>
          <a:bodyPr anchor="ctr" anchorCtr="0">
            <a:normAutofit/>
          </a:bodyPr>
          <a:lstStyle>
            <a:lvl1pPr>
              <a:defRPr sz="2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6000" y="1106688"/>
            <a:ext cx="3272273" cy="735686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6653" y="2971080"/>
            <a:ext cx="2342925" cy="550429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26272" y="527275"/>
            <a:ext cx="860240" cy="8392843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275"/>
            <a:ext cx="4994976" cy="839284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275"/>
            <a:ext cx="5915025" cy="1914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6375"/>
            <a:ext cx="5915025" cy="6283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79170"/>
            <a:ext cx="1543050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79170"/>
            <a:ext cx="2314575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79170"/>
            <a:ext cx="1543050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685800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 typeface="Arial" panose="020B0604020202020204" pitchFamily="34" charset="0"/>
        <a:buNone/>
        <a:defRPr sz="21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5" name="Группа 24"/>
          <p:cNvGrpSpPr/>
          <p:nvPr/>
        </p:nvGrpSpPr>
        <p:grpSpPr>
          <a:xfrm>
            <a:off x="-880110" y="179070"/>
            <a:ext cx="8512810" cy="10756900"/>
            <a:chOff x="-1386" y="282"/>
            <a:chExt cx="13406" cy="16940"/>
          </a:xfrm>
        </p:grpSpPr>
        <p:grpSp>
          <p:nvGrpSpPr>
            <p:cNvPr id="14" name="Группа 13"/>
            <p:cNvGrpSpPr/>
            <p:nvPr/>
          </p:nvGrpSpPr>
          <p:grpSpPr>
            <a:xfrm>
              <a:off x="-1386" y="282"/>
              <a:ext cx="13406" cy="16940"/>
              <a:chOff x="-1386" y="282"/>
              <a:chExt cx="13406" cy="16940"/>
            </a:xfrm>
          </p:grpSpPr>
          <p:pic>
            <p:nvPicPr>
              <p:cNvPr id="4" name="Изображение 3" descr="Nicomache tube around stone"/>
              <p:cNvPicPr>
                <a:picLocks noChangeAspect="1"/>
              </p:cNvPicPr>
              <p:nvPr/>
            </p:nvPicPr>
            <p:blipFill>
              <a:blip r:embed="rId1"/>
              <a:srcRect b="21661"/>
              <a:stretch>
                <a:fillRect/>
              </a:stretch>
            </p:blipFill>
            <p:spPr>
              <a:xfrm>
                <a:off x="-1386" y="282"/>
                <a:ext cx="3955" cy="4132"/>
              </a:xfrm>
              <a:prstGeom prst="rect">
                <a:avLst/>
              </a:prstGeom>
            </p:spPr>
          </p:pic>
          <p:pic>
            <p:nvPicPr>
              <p:cNvPr id="5" name="Изображение 4" descr="Nicomache tubes"/>
              <p:cNvPicPr>
                <a:picLocks noChangeAspect="1"/>
              </p:cNvPicPr>
              <p:nvPr/>
            </p:nvPicPr>
            <p:blipFill>
              <a:blip r:embed="rId2"/>
              <a:srcRect l="13056" t="8870" r="6770" b="6030"/>
              <a:stretch>
                <a:fillRect/>
              </a:stretch>
            </p:blipFill>
            <p:spPr>
              <a:xfrm>
                <a:off x="2611" y="342"/>
                <a:ext cx="5166" cy="4114"/>
              </a:xfrm>
              <a:prstGeom prst="rect">
                <a:avLst/>
              </a:prstGeom>
            </p:spPr>
          </p:pic>
          <p:pic>
            <p:nvPicPr>
              <p:cNvPr id="6" name="Изображение 5" descr="Galathowenia tubes"/>
              <p:cNvPicPr>
                <a:picLocks noChangeAspect="1"/>
              </p:cNvPicPr>
              <p:nvPr/>
            </p:nvPicPr>
            <p:blipFill>
              <a:blip r:embed="rId3"/>
              <a:srcRect l="24189" t="24759" r="27718" b="38509"/>
              <a:stretch>
                <a:fillRect/>
              </a:stretch>
            </p:blipFill>
            <p:spPr>
              <a:xfrm>
                <a:off x="2611" y="4498"/>
                <a:ext cx="5166" cy="5264"/>
              </a:xfrm>
              <a:prstGeom prst="rect">
                <a:avLst/>
              </a:prstGeom>
            </p:spPr>
          </p:pic>
          <p:pic>
            <p:nvPicPr>
              <p:cNvPr id="7" name="Изображение 6" descr="Galathowenia tubes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-2045" y="5136"/>
                <a:ext cx="5274" cy="3956"/>
              </a:xfrm>
              <a:prstGeom prst="rect">
                <a:avLst/>
              </a:prstGeom>
            </p:spPr>
          </p:pic>
          <p:pic>
            <p:nvPicPr>
              <p:cNvPr id="8" name="Изображение 7" descr="Oxidated_laiers"/>
              <p:cNvPicPr>
                <a:picLocks noChangeAspect="1"/>
              </p:cNvPicPr>
              <p:nvPr/>
            </p:nvPicPr>
            <p:blipFill>
              <a:blip r:embed="rId5"/>
              <a:srcRect l="3756" r="52839" b="27042"/>
              <a:stretch>
                <a:fillRect/>
              </a:stretch>
            </p:blipFill>
            <p:spPr>
              <a:xfrm>
                <a:off x="7818" y="342"/>
                <a:ext cx="4203" cy="9420"/>
              </a:xfrm>
              <a:prstGeom prst="rect">
                <a:avLst/>
              </a:prstGeom>
            </p:spPr>
          </p:pic>
          <p:pic>
            <p:nvPicPr>
              <p:cNvPr id="9" name="Изображение 8" descr="Portlandia 1"/>
              <p:cNvPicPr>
                <a:picLocks noChangeAspect="1"/>
              </p:cNvPicPr>
              <p:nvPr/>
            </p:nvPicPr>
            <p:blipFill>
              <a:blip r:embed="rId6"/>
              <a:srcRect l="2250"/>
              <a:stretch>
                <a:fillRect/>
              </a:stretch>
            </p:blipFill>
            <p:spPr>
              <a:xfrm>
                <a:off x="-1386" y="9814"/>
                <a:ext cx="3996" cy="3067"/>
              </a:xfrm>
              <a:prstGeom prst="rect">
                <a:avLst/>
              </a:prstGeom>
            </p:spPr>
          </p:pic>
          <p:pic>
            <p:nvPicPr>
              <p:cNvPr id="10" name="Изображение 9" descr="Macoma balthica shell"/>
              <p:cNvPicPr>
                <a:picLocks noChangeAspect="1"/>
              </p:cNvPicPr>
              <p:nvPr/>
            </p:nvPicPr>
            <p:blipFill>
              <a:blip r:embed="rId7"/>
              <a:srcRect l="12258" t="38667" r="29000" b="28493"/>
              <a:stretch>
                <a:fillRect/>
              </a:stretch>
            </p:blipFill>
            <p:spPr>
              <a:xfrm>
                <a:off x="2652" y="9816"/>
                <a:ext cx="4206" cy="3073"/>
              </a:xfrm>
              <a:prstGeom prst="rect">
                <a:avLst/>
              </a:prstGeom>
            </p:spPr>
          </p:pic>
          <p:pic>
            <p:nvPicPr>
              <p:cNvPr id="11" name="Изображение 10" descr="Dipolydora tubes"/>
              <p:cNvPicPr>
                <a:picLocks noChangeAspect="1"/>
              </p:cNvPicPr>
              <p:nvPr/>
            </p:nvPicPr>
            <p:blipFill>
              <a:blip r:embed="rId8"/>
              <a:srcRect l="12868" t="20975" r="8046" b="13012"/>
              <a:stretch>
                <a:fillRect/>
              </a:stretch>
            </p:blipFill>
            <p:spPr>
              <a:xfrm>
                <a:off x="6906" y="9804"/>
                <a:ext cx="5016" cy="3043"/>
              </a:xfrm>
              <a:prstGeom prst="rect">
                <a:avLst/>
              </a:prstGeom>
            </p:spPr>
          </p:pic>
          <p:pic>
            <p:nvPicPr>
              <p:cNvPr id="12" name="Изображение 11" descr="Mytilus shell debris"/>
              <p:cNvPicPr>
                <a:picLocks noChangeAspect="1"/>
              </p:cNvPicPr>
              <p:nvPr/>
            </p:nvPicPr>
            <p:blipFill>
              <a:blip r:embed="rId9"/>
              <a:srcRect t="12438" b="6479"/>
              <a:stretch>
                <a:fillRect/>
              </a:stretch>
            </p:blipFill>
            <p:spPr>
              <a:xfrm>
                <a:off x="-1386" y="12944"/>
                <a:ext cx="3956" cy="4278"/>
              </a:xfrm>
              <a:prstGeom prst="rect">
                <a:avLst/>
              </a:prstGeom>
            </p:spPr>
          </p:pic>
          <p:pic>
            <p:nvPicPr>
              <p:cNvPr id="13" name="Изображение 12" descr="mussel bed layer"/>
              <p:cNvPicPr>
                <a:picLocks noChangeAspect="1"/>
              </p:cNvPicPr>
              <p:nvPr/>
            </p:nvPicPr>
            <p:blipFill>
              <a:blip r:embed="rId10"/>
              <a:srcRect t="13358" b="25519"/>
              <a:stretch>
                <a:fillRect/>
              </a:stretch>
            </p:blipFill>
            <p:spPr>
              <a:xfrm>
                <a:off x="2631" y="12951"/>
                <a:ext cx="9310" cy="4268"/>
              </a:xfrm>
              <a:prstGeom prst="rect">
                <a:avLst/>
              </a:prstGeom>
            </p:spPr>
          </p:pic>
        </p:grpSp>
        <p:sp>
          <p:nvSpPr>
            <p:cNvPr id="15" name="Текстовое поле 14"/>
            <p:cNvSpPr txBox="1"/>
            <p:nvPr/>
          </p:nvSpPr>
          <p:spPr>
            <a:xfrm>
              <a:off x="-1165" y="548"/>
              <a:ext cx="55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ru-RU"/>
                <a:t>A</a:t>
              </a:r>
              <a:endParaRPr lang="en-US" altLang="ru-RU"/>
            </a:p>
          </p:txBody>
        </p:sp>
        <p:sp>
          <p:nvSpPr>
            <p:cNvPr id="16" name="Текстовое поле 15"/>
            <p:cNvSpPr txBox="1"/>
            <p:nvPr/>
          </p:nvSpPr>
          <p:spPr>
            <a:xfrm>
              <a:off x="2941" y="548"/>
              <a:ext cx="55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ru-RU"/>
                <a:t>B</a:t>
              </a:r>
              <a:endParaRPr lang="en-US" altLang="ru-RU"/>
            </a:p>
          </p:txBody>
        </p:sp>
        <p:sp>
          <p:nvSpPr>
            <p:cNvPr id="17" name="Текстовое поле 16"/>
            <p:cNvSpPr txBox="1"/>
            <p:nvPr/>
          </p:nvSpPr>
          <p:spPr>
            <a:xfrm>
              <a:off x="8085" y="548"/>
              <a:ext cx="55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ru-RU"/>
                <a:t>C</a:t>
              </a:r>
              <a:endParaRPr lang="en-US" altLang="ru-RU"/>
            </a:p>
          </p:txBody>
        </p:sp>
        <p:sp>
          <p:nvSpPr>
            <p:cNvPr id="18" name="Текстовое поле 17"/>
            <p:cNvSpPr txBox="1"/>
            <p:nvPr/>
          </p:nvSpPr>
          <p:spPr>
            <a:xfrm>
              <a:off x="-1165" y="4762"/>
              <a:ext cx="55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ru-RU"/>
                <a:t>D</a:t>
              </a:r>
              <a:endParaRPr lang="en-US" altLang="ru-RU"/>
            </a:p>
          </p:txBody>
        </p:sp>
        <p:sp>
          <p:nvSpPr>
            <p:cNvPr id="19" name="Текстовое поле 18"/>
            <p:cNvSpPr txBox="1"/>
            <p:nvPr/>
          </p:nvSpPr>
          <p:spPr>
            <a:xfrm>
              <a:off x="2941" y="4762"/>
              <a:ext cx="55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ru-RU"/>
                <a:t>E</a:t>
              </a:r>
              <a:endParaRPr lang="en-US" altLang="ru-RU"/>
            </a:p>
          </p:txBody>
        </p:sp>
        <p:sp>
          <p:nvSpPr>
            <p:cNvPr id="20" name="Текстовое поле 19"/>
            <p:cNvSpPr txBox="1"/>
            <p:nvPr/>
          </p:nvSpPr>
          <p:spPr>
            <a:xfrm>
              <a:off x="-1165" y="10146"/>
              <a:ext cx="55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ru-RU"/>
                <a:t>F</a:t>
              </a:r>
              <a:endParaRPr lang="en-US" altLang="ru-RU"/>
            </a:p>
          </p:txBody>
        </p:sp>
        <p:sp>
          <p:nvSpPr>
            <p:cNvPr id="21" name="Текстовое поле 20"/>
            <p:cNvSpPr txBox="1"/>
            <p:nvPr/>
          </p:nvSpPr>
          <p:spPr>
            <a:xfrm>
              <a:off x="2941" y="10146"/>
              <a:ext cx="55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ru-RU"/>
                <a:t>G</a:t>
              </a:r>
              <a:endParaRPr lang="en-US" altLang="ru-RU"/>
            </a:p>
          </p:txBody>
        </p:sp>
        <p:sp>
          <p:nvSpPr>
            <p:cNvPr id="22" name="Текстовое поле 21"/>
            <p:cNvSpPr txBox="1"/>
            <p:nvPr/>
          </p:nvSpPr>
          <p:spPr>
            <a:xfrm>
              <a:off x="7261" y="10146"/>
              <a:ext cx="55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ru-RU"/>
                <a:t>H</a:t>
              </a:r>
              <a:endParaRPr lang="en-US" altLang="ru-RU"/>
            </a:p>
          </p:txBody>
        </p:sp>
        <p:sp>
          <p:nvSpPr>
            <p:cNvPr id="23" name="Текстовое поле 22"/>
            <p:cNvSpPr txBox="1"/>
            <p:nvPr/>
          </p:nvSpPr>
          <p:spPr>
            <a:xfrm>
              <a:off x="-1051" y="13264"/>
              <a:ext cx="55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ru-RU">
                  <a:solidFill>
                    <a:schemeClr val="bg1"/>
                  </a:solidFill>
                </a:rPr>
                <a:t>I</a:t>
              </a:r>
              <a:endParaRPr lang="en-US" altLang="ru-RU">
                <a:solidFill>
                  <a:schemeClr val="bg1"/>
                </a:solidFill>
              </a:endParaRPr>
            </a:p>
          </p:txBody>
        </p:sp>
        <p:sp>
          <p:nvSpPr>
            <p:cNvPr id="24" name="Текстовое поле 23"/>
            <p:cNvSpPr txBox="1"/>
            <p:nvPr/>
          </p:nvSpPr>
          <p:spPr>
            <a:xfrm>
              <a:off x="3055" y="13264"/>
              <a:ext cx="55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ru-RU">
                  <a:solidFill>
                    <a:schemeClr val="bg1"/>
                  </a:solidFill>
                </a:rPr>
                <a:t>J</a:t>
              </a:r>
              <a:endParaRPr lang="en-US" altLang="ru-RU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WPS Presentation</Application>
  <PresentationFormat>宽屏</PresentationFormat>
  <Paragraphs>20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</vt:lpstr>
      <vt:lpstr>SimSun</vt:lpstr>
      <vt:lpstr>Wingdings</vt:lpstr>
      <vt:lpstr>Calibri Light</vt:lpstr>
      <vt:lpstr>Arial Unicode MS</vt:lpstr>
      <vt:lpstr>Microsoft YaHei</vt:lpstr>
      <vt:lpstr>Calibri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polyd</dc:creator>
  <cp:lastModifiedBy>google1599737165</cp:lastModifiedBy>
  <cp:revision>5</cp:revision>
  <dcterms:created xsi:type="dcterms:W3CDTF">2025-07-23T00:59:00Z</dcterms:created>
  <dcterms:modified xsi:type="dcterms:W3CDTF">2025-10-14T16:39:00Z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1049-12.2.0.22549</vt:lpwstr>
  </property>
  <property fmtid="{D5CDD505-2E9C-101B-9397-08002B2CF9AE}" pid="3" name="ICV">
    <vt:lpwstr>F8A8C0D14897453BB851D04544F88EF3_11</vt:lpwstr>
  </property>
</Properties>
</file>